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147375960" r:id="rId2"/>
    <p:sldId id="214737596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00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8" autoAdjust="0"/>
    <p:restoredTop sz="94660"/>
  </p:normalViewPr>
  <p:slideViewPr>
    <p:cSldViewPr snapToGrid="0">
      <p:cViewPr varScale="1">
        <p:scale>
          <a:sx n="96" d="100"/>
          <a:sy n="96" d="100"/>
        </p:scale>
        <p:origin x="57" y="198"/>
      </p:cViewPr>
      <p:guideLst>
        <p:guide orient="horz" pos="191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DEAB8E6-4064-4F47-A6AB-D4D1E05B45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12140"/>
      </p:ext>
    </p:extLst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96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同侧圆角矩形 7">
            <a:extLst>
              <a:ext uri="{FF2B5EF4-FFF2-40B4-BE49-F238E27FC236}">
                <a16:creationId xmlns:a16="http://schemas.microsoft.com/office/drawing/2014/main" id="{5901E4B3-AD0C-4BFC-8D34-0ECE23CA99BC}"/>
              </a:ext>
            </a:extLst>
          </p:cNvPr>
          <p:cNvSpPr/>
          <p:nvPr/>
        </p:nvSpPr>
        <p:spPr bwMode="auto">
          <a:xfrm>
            <a:off x="238280" y="4130877"/>
            <a:ext cx="11733265" cy="2261641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Arial"/>
              <a:ea typeface="Microsoft YaHei"/>
              <a:cs typeface="Arial" pitchFamily="34" charset="0"/>
              <a:sym typeface="Calibri" pitchFamily="34" charset="0"/>
            </a:endParaRPr>
          </a:p>
        </p:txBody>
      </p:sp>
      <p:sp>
        <p:nvSpPr>
          <p:cNvPr id="87" name="同侧圆角矩形 7">
            <a:extLst>
              <a:ext uri="{FF2B5EF4-FFF2-40B4-BE49-F238E27FC236}">
                <a16:creationId xmlns:a16="http://schemas.microsoft.com/office/drawing/2014/main" id="{56C663B8-EBB1-4B80-849E-C84B7B418B97}"/>
              </a:ext>
            </a:extLst>
          </p:cNvPr>
          <p:cNvSpPr/>
          <p:nvPr/>
        </p:nvSpPr>
        <p:spPr bwMode="auto">
          <a:xfrm>
            <a:off x="7016056" y="1396784"/>
            <a:ext cx="4955490" cy="2114902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Arial"/>
              <a:ea typeface="Microsoft YaHei"/>
              <a:cs typeface="Arial" pitchFamily="34" charset="0"/>
              <a:sym typeface="Calibri" pitchFamily="34" charset="0"/>
            </a:endParaRPr>
          </a:p>
        </p:txBody>
      </p:sp>
      <p:sp>
        <p:nvSpPr>
          <p:cNvPr id="66" name="同侧圆角矩形 7">
            <a:extLst>
              <a:ext uri="{FF2B5EF4-FFF2-40B4-BE49-F238E27FC236}">
                <a16:creationId xmlns:a16="http://schemas.microsoft.com/office/drawing/2014/main" id="{9D24BD15-5C32-4111-BDD3-C002326F8731}"/>
              </a:ext>
            </a:extLst>
          </p:cNvPr>
          <p:cNvSpPr/>
          <p:nvPr/>
        </p:nvSpPr>
        <p:spPr bwMode="auto">
          <a:xfrm>
            <a:off x="238280" y="1396784"/>
            <a:ext cx="6635661" cy="2114902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Arial"/>
              <a:ea typeface="Microsoft YaHei"/>
              <a:cs typeface="Arial" pitchFamily="34" charset="0"/>
              <a:sym typeface="Calibri" pitchFamily="34" charset="0"/>
            </a:endParaRPr>
          </a:p>
        </p:txBody>
      </p:sp>
      <p:sp>
        <p:nvSpPr>
          <p:cNvPr id="100" name="标题 1"/>
          <p:cNvSpPr txBox="1">
            <a:spLocks/>
          </p:cNvSpPr>
          <p:nvPr/>
        </p:nvSpPr>
        <p:spPr>
          <a:xfrm>
            <a:off x="1535986" y="282672"/>
            <a:ext cx="8448315" cy="594640"/>
          </a:xfrm>
          <a:prstGeom prst="rect">
            <a:avLst/>
          </a:prstGeom>
        </p:spPr>
        <p:txBody>
          <a:bodyPr/>
          <a:lstStyle>
            <a:lvl1pPr algn="l" defTabSz="118779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71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3000" b="1" dirty="0">
                <a:latin typeface="微软雅黑" pitchFamily="34" charset="-122"/>
                <a:ea typeface="微软雅黑" pitchFamily="34" charset="-122"/>
                <a:cs typeface="+mn-cs"/>
              </a:rPr>
              <a:t>Huawei Datacom SME Products Portfolio</a:t>
            </a:r>
            <a:endParaRPr lang="zh-CN" altLang="en-US" sz="3000" b="1" dirty="0"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pic>
        <p:nvPicPr>
          <p:cNvPr id="1026" name="Picture 2" descr="front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5" y="1548027"/>
            <a:ext cx="1016300" cy="23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760994" y="1778795"/>
            <a:ext cx="9409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S110-8P2ST</a:t>
            </a:r>
            <a:endParaRPr lang="zh-CN" altLang="en-US" sz="1000" dirty="0">
              <a:solidFill>
                <a:srgbClr val="C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898" y="2076489"/>
            <a:ext cx="1764357" cy="966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8*GE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Copper; 1*GE SFP, 1*GE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Copper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PoE power: 124W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20Gbps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14.88Mpps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27" name="Picture 3" descr="front_t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103" y="1563115"/>
            <a:ext cx="1180901" cy="21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矩形 36"/>
          <p:cNvSpPr/>
          <p:nvPr/>
        </p:nvSpPr>
        <p:spPr>
          <a:xfrm>
            <a:off x="2505486" y="1778795"/>
            <a:ext cx="11051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S110-16LP2SR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201126" y="2071783"/>
            <a:ext cx="1703850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16*GE Copper; 2*GE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PoE power: 124W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36Gbps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26.78Mpps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047218" y="1778795"/>
            <a:ext cx="9973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S110-24T2SR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749962" y="2081654"/>
            <a:ext cx="1675741" cy="670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24*GE Copper; 2*GE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52Gbps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38.69Mpps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28" name="Picture 4" descr="front_to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946" y="1574264"/>
            <a:ext cx="1209933" cy="2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ront_to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49" y="1566053"/>
            <a:ext cx="1209933" cy="21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矩形 46"/>
          <p:cNvSpPr/>
          <p:nvPr/>
        </p:nvSpPr>
        <p:spPr>
          <a:xfrm>
            <a:off x="5430344" y="1778795"/>
            <a:ext cx="11029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 S110-24LP2SR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263927" y="2071783"/>
            <a:ext cx="1711030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24*GE Copper; 2*GE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PoE power: 124W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52Gbps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38.69Mpps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431007" y="1778795"/>
            <a:ext cx="9409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S310-24T4S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016055" y="2071783"/>
            <a:ext cx="1741219" cy="670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24*GE Copper, 4*GE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260Gbps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42Mpps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983815" y="1778795"/>
            <a:ext cx="100219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S310-24P4S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8679005" y="2068464"/>
            <a:ext cx="1749265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24*GE Copper, 4*GE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PoE power: 400W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260Gbps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42Mpps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0546796" y="1778795"/>
            <a:ext cx="9973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S310-48T4S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0385857" y="2068464"/>
            <a:ext cx="1540427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48*GE Copper, 4*GE SFP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Switching Capacity: 260Gbps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Performance: 78Mpps</a:t>
            </a:r>
            <a:endParaRPr lang="zh-CN" altLang="zh-CN" sz="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8679005" y="3050916"/>
            <a:ext cx="2104952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Layer 2: 16K MAC entries, 4K VLANs</a:t>
            </a:r>
            <a:endParaRPr lang="zh-CN" altLang="zh-CN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Layer 3: IPv4 Static Route, PBR, IPV6</a:t>
            </a:r>
            <a:endParaRPr lang="zh-CN" altLang="zh-CN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Support STP, Port Auto Sleep , </a:t>
            </a:r>
            <a:r>
              <a:rPr lang="en-US" altLang="zh-CN" sz="700" kern="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SmartLink</a:t>
            </a:r>
            <a:endParaRPr lang="zh-CN" altLang="zh-CN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368020" y="3056027"/>
            <a:ext cx="2104952" cy="33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Working Mode: Standard, Port Isolation, Port Trunk, Traffic Control Disable</a:t>
            </a:r>
            <a:endParaRPr lang="zh-CN" altLang="zh-CN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33889" y="3056027"/>
            <a:ext cx="1764351" cy="33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Working Mode: Standard, Port Isolation, Traffic Control Disable</a:t>
            </a:r>
            <a:endParaRPr lang="zh-CN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4" name="同侧圆角矩形 6">
            <a:extLst>
              <a:ext uri="{FF2B5EF4-FFF2-40B4-BE49-F238E27FC236}">
                <a16:creationId xmlns:a16="http://schemas.microsoft.com/office/drawing/2014/main" id="{FC729FBB-2BA1-4D3B-9602-038D32D9E8E0}"/>
              </a:ext>
            </a:extLst>
          </p:cNvPr>
          <p:cNvSpPr/>
          <p:nvPr/>
        </p:nvSpPr>
        <p:spPr bwMode="auto">
          <a:xfrm>
            <a:off x="635576" y="1023574"/>
            <a:ext cx="5840237" cy="269197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</a:rPr>
              <a:t>CloudEngine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</a:rPr>
              <a:t> S110</a:t>
            </a: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Series Unmanaged Switch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06" y="1542368"/>
            <a:ext cx="1340785" cy="2377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840" y="1521826"/>
            <a:ext cx="1342146" cy="2582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996" y="1540750"/>
            <a:ext cx="1384989" cy="239356"/>
          </a:xfrm>
          <a:prstGeom prst="rect">
            <a:avLst/>
          </a:prstGeom>
        </p:spPr>
      </p:pic>
      <p:sp>
        <p:nvSpPr>
          <p:cNvPr id="68" name="同侧圆角矩形 6">
            <a:extLst>
              <a:ext uri="{FF2B5EF4-FFF2-40B4-BE49-F238E27FC236}">
                <a16:creationId xmlns:a16="http://schemas.microsoft.com/office/drawing/2014/main" id="{FC729FBB-2BA1-4D3B-9602-038D32D9E8E0}"/>
              </a:ext>
            </a:extLst>
          </p:cNvPr>
          <p:cNvSpPr/>
          <p:nvPr/>
        </p:nvSpPr>
        <p:spPr bwMode="auto">
          <a:xfrm>
            <a:off x="635576" y="3758144"/>
            <a:ext cx="10937297" cy="26282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</a:rPr>
              <a:t>CloudEngine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</a:rPr>
              <a:t> S380</a:t>
            </a: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Series Multi-Service Gateway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C315A5F9-3299-4F5D-B4D9-40FC26D0E86C}"/>
              </a:ext>
            </a:extLst>
          </p:cNvPr>
          <p:cNvGrpSpPr/>
          <p:nvPr/>
        </p:nvGrpSpPr>
        <p:grpSpPr>
          <a:xfrm>
            <a:off x="603711" y="4347406"/>
            <a:ext cx="2189183" cy="1145975"/>
            <a:chOff x="683226" y="4347406"/>
            <a:chExt cx="2189183" cy="1145975"/>
          </a:xfrm>
        </p:grpSpPr>
        <p:pic>
          <p:nvPicPr>
            <p:cNvPr id="70" name="图片 69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7866" y="4347406"/>
              <a:ext cx="1132840" cy="203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矩形 70"/>
            <p:cNvSpPr/>
            <p:nvPr/>
          </p:nvSpPr>
          <p:spPr>
            <a:xfrm>
              <a:off x="1043795" y="4596297"/>
              <a:ext cx="9409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kern="0" dirty="0">
                  <a:solidFill>
                    <a:srgbClr val="C00000"/>
                  </a:solidFill>
                  <a:latin typeface="微软雅黑" panose="020B0503020204020204" pitchFamily="34" charset="-122"/>
                  <a:cs typeface="宋体" panose="02010600030101010101" pitchFamily="2" charset="-122"/>
                </a:rPr>
                <a:t>S380-L4T1T</a:t>
              </a:r>
              <a:endParaRPr lang="zh-CN" altLang="en-US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683226" y="4970353"/>
              <a:ext cx="2189183" cy="5230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Number of Clients: 150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Switching Capacity: 8Gbps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Forwarding Performance: 500Kpps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82" name="矩形 81"/>
          <p:cNvSpPr/>
          <p:nvPr/>
        </p:nvSpPr>
        <p:spPr>
          <a:xfrm>
            <a:off x="1786175" y="5910793"/>
            <a:ext cx="3568148" cy="33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Layer 2: 2K MAC entries, 16 VLANs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Layer 3: Static Route, </a:t>
            </a: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Load balancing based on terminal IP and connection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BC8ED89F-75CC-4B55-A0E2-61BCE161986B}"/>
              </a:ext>
            </a:extLst>
          </p:cNvPr>
          <p:cNvGrpSpPr/>
          <p:nvPr/>
        </p:nvGrpSpPr>
        <p:grpSpPr>
          <a:xfrm>
            <a:off x="2963085" y="4347406"/>
            <a:ext cx="2104824" cy="1293708"/>
            <a:chOff x="2963085" y="4347406"/>
            <a:chExt cx="2104824" cy="1293708"/>
          </a:xfrm>
        </p:grpSpPr>
        <p:sp>
          <p:nvSpPr>
            <p:cNvPr id="74" name="矩形 73"/>
            <p:cNvSpPr/>
            <p:nvPr/>
          </p:nvSpPr>
          <p:spPr>
            <a:xfrm>
              <a:off x="3293047" y="4596297"/>
              <a:ext cx="100219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kern="0" dirty="0">
                  <a:solidFill>
                    <a:srgbClr val="C00000"/>
                  </a:solidFill>
                  <a:latin typeface="微软雅黑" panose="020B0503020204020204" pitchFamily="34" charset="-122"/>
                  <a:cs typeface="宋体" panose="02010600030101010101" pitchFamily="2" charset="-122"/>
                </a:rPr>
                <a:t>S380-L4P1T</a:t>
              </a:r>
              <a:endParaRPr lang="zh-CN" altLang="en-US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963085" y="4970353"/>
              <a:ext cx="2104824" cy="670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Number of Clients: 150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PoE power: 50W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Switching Capacity: 8Gbps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Forwarding Performance: 500Kpps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pic>
          <p:nvPicPr>
            <p:cNvPr id="83" name="图片 82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725" y="4347406"/>
              <a:ext cx="1132840" cy="203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86F02248-F167-4270-BF97-A9789618B08A}"/>
              </a:ext>
            </a:extLst>
          </p:cNvPr>
          <p:cNvGrpSpPr/>
          <p:nvPr/>
        </p:nvGrpSpPr>
        <p:grpSpPr>
          <a:xfrm>
            <a:off x="5245187" y="4353586"/>
            <a:ext cx="2104824" cy="1139795"/>
            <a:chOff x="5245187" y="4353586"/>
            <a:chExt cx="2104824" cy="1139795"/>
          </a:xfrm>
        </p:grpSpPr>
        <p:sp>
          <p:nvSpPr>
            <p:cNvPr id="76" name="矩形 75"/>
            <p:cNvSpPr/>
            <p:nvPr/>
          </p:nvSpPr>
          <p:spPr>
            <a:xfrm>
              <a:off x="5618077" y="4596297"/>
              <a:ext cx="99738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kern="0" dirty="0">
                  <a:solidFill>
                    <a:srgbClr val="C00000"/>
                  </a:solidFill>
                  <a:latin typeface="微软雅黑" panose="020B0503020204020204" pitchFamily="34" charset="-122"/>
                  <a:cs typeface="宋体" panose="02010600030101010101" pitchFamily="2" charset="-122"/>
                </a:rPr>
                <a:t>S380- S8T2T</a:t>
              </a:r>
              <a:endParaRPr lang="zh-CN" altLang="en-US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5245187" y="4970353"/>
              <a:ext cx="2104824" cy="5230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Number of Clients: 300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Switching Capacity: 16Gbps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Forwarding Performance: 500Kpps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pic>
          <p:nvPicPr>
            <p:cNvPr id="84" name="图片 83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8615" y="4353586"/>
              <a:ext cx="1436313" cy="20550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5BEE259B-1873-4852-916D-8EACD6EE6A85}"/>
              </a:ext>
            </a:extLst>
          </p:cNvPr>
          <p:cNvGrpSpPr/>
          <p:nvPr/>
        </p:nvGrpSpPr>
        <p:grpSpPr>
          <a:xfrm>
            <a:off x="7797675" y="4354738"/>
            <a:ext cx="2186626" cy="1286376"/>
            <a:chOff x="7797675" y="4354738"/>
            <a:chExt cx="2186626" cy="1286376"/>
          </a:xfrm>
        </p:grpSpPr>
        <p:sp>
          <p:nvSpPr>
            <p:cNvPr id="78" name="矩形 77"/>
            <p:cNvSpPr/>
            <p:nvPr/>
          </p:nvSpPr>
          <p:spPr>
            <a:xfrm>
              <a:off x="8094615" y="4596297"/>
              <a:ext cx="104067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kern="0" dirty="0">
                  <a:solidFill>
                    <a:srgbClr val="C00000"/>
                  </a:solidFill>
                  <a:latin typeface="微软雅黑" panose="020B0503020204020204" pitchFamily="34" charset="-122"/>
                  <a:cs typeface="宋体" panose="02010600030101010101" pitchFamily="2" charset="-122"/>
                </a:rPr>
                <a:t> S380-S8P2T</a:t>
              </a:r>
              <a:endParaRPr lang="zh-CN" altLang="en-US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7797675" y="4970353"/>
              <a:ext cx="2186626" cy="6707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Number of Clients: 250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PoE power: 124W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Switching Capacity: 16Gbps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Forwarding Performance: 500Kpps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pic>
          <p:nvPicPr>
            <p:cNvPr id="85" name="图片 84"/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8530" y="4354738"/>
              <a:ext cx="1132840" cy="203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2AEFAC66-898C-4B9F-BB76-41CED4A2B73D}"/>
              </a:ext>
            </a:extLst>
          </p:cNvPr>
          <p:cNvGrpSpPr/>
          <p:nvPr/>
        </p:nvGrpSpPr>
        <p:grpSpPr>
          <a:xfrm>
            <a:off x="9869464" y="4358913"/>
            <a:ext cx="2056819" cy="1134468"/>
            <a:chOff x="9869464" y="4358913"/>
            <a:chExt cx="2056819" cy="1134468"/>
          </a:xfrm>
        </p:grpSpPr>
        <p:sp>
          <p:nvSpPr>
            <p:cNvPr id="80" name="矩形 79"/>
            <p:cNvSpPr/>
            <p:nvPr/>
          </p:nvSpPr>
          <p:spPr>
            <a:xfrm>
              <a:off x="10203610" y="4596297"/>
              <a:ext cx="1061204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kern="0" dirty="0">
                  <a:solidFill>
                    <a:srgbClr val="C00000"/>
                  </a:solidFill>
                  <a:latin typeface="微软雅黑" panose="020B0503020204020204" pitchFamily="34" charset="-122"/>
                  <a:cs typeface="宋体" panose="02010600030101010101" pitchFamily="2" charset="-122"/>
                </a:rPr>
                <a:t>S380-H8T3ST</a:t>
              </a:r>
              <a:endParaRPr lang="zh-CN" altLang="en-US" sz="1000" kern="0" dirty="0">
                <a:solidFill>
                  <a:srgbClr val="C00000"/>
                </a:solidFill>
                <a:latin typeface="微软雅黑" panose="020B0503020204020204" pitchFamily="34" charset="-122"/>
                <a:cs typeface="宋体" panose="02010600030101010101" pitchFamily="2" charset="-122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9869464" y="4970353"/>
              <a:ext cx="2056819" cy="5230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Number of Clients: 500</a:t>
              </a: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Switching Capacity: 16Gbps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marL="144000" indent="-144000">
                <a:lnSpc>
                  <a:spcPct val="120000"/>
                </a:lnSpc>
                <a:buFont typeface="Wingdings" panose="05000000000000000000" pitchFamily="2" charset="2"/>
                <a:buChar char="Ø"/>
              </a:pPr>
              <a:r>
                <a:rPr lang="en-US" altLang="zh-CN" sz="800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宋体" panose="02010600030101010101" pitchFamily="2" charset="-122"/>
                </a:rPr>
                <a:t>Forwarding Performance: 500Kpps</a:t>
              </a:r>
              <a:endParaRPr lang="zh-CN" altLang="zh-CN" sz="8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  <p:pic>
          <p:nvPicPr>
            <p:cNvPr id="92" name="图片 91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7165" y="4358913"/>
              <a:ext cx="1334094" cy="1990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9" name="图片 48">
            <a:extLst>
              <a:ext uri="{FF2B5EF4-FFF2-40B4-BE49-F238E27FC236}">
                <a16:creationId xmlns:a16="http://schemas.microsoft.com/office/drawing/2014/main" id="{BE12DB7C-3924-4EB0-87F7-DA2E63E81594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238825" y="1023298"/>
            <a:ext cx="398127" cy="266587"/>
          </a:xfrm>
          <a:prstGeom prst="rect">
            <a:avLst/>
          </a:prstGeom>
        </p:spPr>
      </p:pic>
      <p:pic>
        <p:nvPicPr>
          <p:cNvPr id="50" name="图片 49">
            <a:extLst>
              <a:ext uri="{FF2B5EF4-FFF2-40B4-BE49-F238E27FC236}">
                <a16:creationId xmlns:a16="http://schemas.microsoft.com/office/drawing/2014/main" id="{161CFA41-8AA5-4A45-AB4A-5A1B1DCCE4B3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6475814" y="1023299"/>
            <a:ext cx="398127" cy="266587"/>
          </a:xfrm>
          <a:prstGeom prst="rect">
            <a:avLst/>
          </a:prstGeom>
        </p:spPr>
      </p:pic>
      <p:sp>
        <p:nvSpPr>
          <p:cNvPr id="52" name="同侧圆角矩形 6">
            <a:extLst>
              <a:ext uri="{FF2B5EF4-FFF2-40B4-BE49-F238E27FC236}">
                <a16:creationId xmlns:a16="http://schemas.microsoft.com/office/drawing/2014/main" id="{8734DCFC-1D08-427C-9B9F-15F4FD476089}"/>
              </a:ext>
            </a:extLst>
          </p:cNvPr>
          <p:cNvSpPr/>
          <p:nvPr/>
        </p:nvSpPr>
        <p:spPr bwMode="auto">
          <a:xfrm>
            <a:off x="7424854" y="1023574"/>
            <a:ext cx="4148563" cy="269197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</a:rPr>
              <a:t>CloudEngine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</a:rPr>
              <a:t> S310</a:t>
            </a: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Series L2+ Managing Switch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7" name="图片 56">
            <a:extLst>
              <a:ext uri="{FF2B5EF4-FFF2-40B4-BE49-F238E27FC236}">
                <a16:creationId xmlns:a16="http://schemas.microsoft.com/office/drawing/2014/main" id="{8AE757F8-3ACF-497C-9466-A53F9C1AFB66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7016055" y="1023298"/>
            <a:ext cx="408799" cy="266587"/>
          </a:xfrm>
          <a:prstGeom prst="rect">
            <a:avLst/>
          </a:prstGeom>
        </p:spPr>
      </p:pic>
      <p:pic>
        <p:nvPicPr>
          <p:cNvPr id="59" name="图片 58">
            <a:extLst>
              <a:ext uri="{FF2B5EF4-FFF2-40B4-BE49-F238E27FC236}">
                <a16:creationId xmlns:a16="http://schemas.microsoft.com/office/drawing/2014/main" id="{9493E63A-9CD8-461B-B271-5F7B79661907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11573418" y="1023299"/>
            <a:ext cx="398127" cy="266587"/>
          </a:xfrm>
          <a:prstGeom prst="rect">
            <a:avLst/>
          </a:prstGeom>
        </p:spPr>
      </p:pic>
      <p:sp>
        <p:nvSpPr>
          <p:cNvPr id="60" name="矩形 59">
            <a:extLst>
              <a:ext uri="{FF2B5EF4-FFF2-40B4-BE49-F238E27FC236}">
                <a16:creationId xmlns:a16="http://schemas.microsoft.com/office/drawing/2014/main" id="{D76A2ED6-2AC7-4572-8456-CFAFA57082A4}"/>
              </a:ext>
            </a:extLst>
          </p:cNvPr>
          <p:cNvSpPr/>
          <p:nvPr/>
        </p:nvSpPr>
        <p:spPr>
          <a:xfrm>
            <a:off x="7317827" y="5910793"/>
            <a:ext cx="3206735" cy="33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DHCP server/client , PPPOE client, NAT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Web management, Cloud management</a:t>
            </a:r>
            <a:endParaRPr lang="zh-CN" altLang="zh-CN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73" name="图片 72">
            <a:extLst>
              <a:ext uri="{FF2B5EF4-FFF2-40B4-BE49-F238E27FC236}">
                <a16:creationId xmlns:a16="http://schemas.microsoft.com/office/drawing/2014/main" id="{60A4C9E3-61F2-4EA6-8279-9EACC3D090E7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238825" y="3757391"/>
            <a:ext cx="398127" cy="266587"/>
          </a:xfrm>
          <a:prstGeom prst="rect">
            <a:avLst/>
          </a:prstGeom>
        </p:spPr>
      </p:pic>
      <p:pic>
        <p:nvPicPr>
          <p:cNvPr id="86" name="图片 85">
            <a:extLst>
              <a:ext uri="{FF2B5EF4-FFF2-40B4-BE49-F238E27FC236}">
                <a16:creationId xmlns:a16="http://schemas.microsoft.com/office/drawing/2014/main" id="{0AAE86A6-4A2D-4307-AADC-E78595D8014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11573418" y="3756263"/>
            <a:ext cx="398127" cy="262824"/>
          </a:xfrm>
          <a:prstGeom prst="rect">
            <a:avLst/>
          </a:prstGeom>
        </p:spPr>
      </p:pic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BC46408B-44B4-4FC6-A354-3709A059ADA5}"/>
              </a:ext>
            </a:extLst>
          </p:cNvPr>
          <p:cNvCxnSpPr>
            <a:cxnSpLocks/>
          </p:cNvCxnSpPr>
          <p:nvPr/>
        </p:nvCxnSpPr>
        <p:spPr>
          <a:xfrm>
            <a:off x="265716" y="3025723"/>
            <a:ext cx="6608225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C1D3B2BD-9F14-46D1-AAE9-537E4DA6C067}"/>
              </a:ext>
            </a:extLst>
          </p:cNvPr>
          <p:cNvCxnSpPr>
            <a:cxnSpLocks/>
          </p:cNvCxnSpPr>
          <p:nvPr/>
        </p:nvCxnSpPr>
        <p:spPr>
          <a:xfrm>
            <a:off x="265716" y="5786885"/>
            <a:ext cx="11705829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>
            <a:extLst>
              <a:ext uri="{FF2B5EF4-FFF2-40B4-BE49-F238E27FC236}">
                <a16:creationId xmlns:a16="http://schemas.microsoft.com/office/drawing/2014/main" id="{FDAF6AC1-8ECE-4D20-9175-D8FB0A52C77B}"/>
              </a:ext>
            </a:extLst>
          </p:cNvPr>
          <p:cNvCxnSpPr>
            <a:cxnSpLocks/>
          </p:cNvCxnSpPr>
          <p:nvPr/>
        </p:nvCxnSpPr>
        <p:spPr>
          <a:xfrm>
            <a:off x="7016055" y="3025723"/>
            <a:ext cx="4938807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FA964699-034B-4A84-9622-D7FAAEE14223}"/>
              </a:ext>
            </a:extLst>
          </p:cNvPr>
          <p:cNvCxnSpPr>
            <a:cxnSpLocks/>
          </p:cNvCxnSpPr>
          <p:nvPr/>
        </p:nvCxnSpPr>
        <p:spPr>
          <a:xfrm>
            <a:off x="2121614" y="3014600"/>
            <a:ext cx="0" cy="54526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F462F425-89DC-4687-975C-83A4BB26B015}"/>
              </a:ext>
            </a:extLst>
          </p:cNvPr>
          <p:cNvCxnSpPr>
            <a:cxnSpLocks/>
          </p:cNvCxnSpPr>
          <p:nvPr/>
        </p:nvCxnSpPr>
        <p:spPr>
          <a:xfrm>
            <a:off x="2121614" y="1540750"/>
            <a:ext cx="0" cy="1198475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977954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同侧圆角矩形 7">
            <a:extLst>
              <a:ext uri="{FF2B5EF4-FFF2-40B4-BE49-F238E27FC236}">
                <a16:creationId xmlns:a16="http://schemas.microsoft.com/office/drawing/2014/main" id="{6FF8A92B-C3E1-4D7C-99C5-F8430F1A3612}"/>
              </a:ext>
            </a:extLst>
          </p:cNvPr>
          <p:cNvSpPr/>
          <p:nvPr/>
        </p:nvSpPr>
        <p:spPr bwMode="auto">
          <a:xfrm>
            <a:off x="641106" y="1396783"/>
            <a:ext cx="3037209" cy="4927797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Calibri" pitchFamily="34" charset="0"/>
            </a:endParaRPr>
          </a:p>
        </p:txBody>
      </p:sp>
      <p:sp>
        <p:nvSpPr>
          <p:cNvPr id="51" name="同侧圆角矩形 7">
            <a:extLst>
              <a:ext uri="{FF2B5EF4-FFF2-40B4-BE49-F238E27FC236}">
                <a16:creationId xmlns:a16="http://schemas.microsoft.com/office/drawing/2014/main" id="{49BB29E7-94F5-433C-943F-6609E437D05C}"/>
              </a:ext>
            </a:extLst>
          </p:cNvPr>
          <p:cNvSpPr/>
          <p:nvPr/>
        </p:nvSpPr>
        <p:spPr bwMode="auto">
          <a:xfrm>
            <a:off x="3957691" y="1396783"/>
            <a:ext cx="3480928" cy="4927797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Calibri" pitchFamily="34" charset="0"/>
            </a:endParaRPr>
          </a:p>
        </p:txBody>
      </p:sp>
      <p:sp>
        <p:nvSpPr>
          <p:cNvPr id="52" name="同侧圆角矩形 7">
            <a:extLst>
              <a:ext uri="{FF2B5EF4-FFF2-40B4-BE49-F238E27FC236}">
                <a16:creationId xmlns:a16="http://schemas.microsoft.com/office/drawing/2014/main" id="{BB50789E-0884-452A-AF19-379EA115BC7B}"/>
              </a:ext>
            </a:extLst>
          </p:cNvPr>
          <p:cNvSpPr/>
          <p:nvPr/>
        </p:nvSpPr>
        <p:spPr bwMode="auto">
          <a:xfrm>
            <a:off x="7730667" y="1396783"/>
            <a:ext cx="3878103" cy="4927797"/>
          </a:xfrm>
          <a:prstGeom prst="round2SameRect">
            <a:avLst>
              <a:gd name="adj1" fmla="val 0"/>
              <a:gd name="adj2" fmla="val 1305"/>
            </a:avLst>
          </a:prstGeom>
          <a:solidFill>
            <a:srgbClr val="FFFFFF">
              <a:alpha val="0"/>
            </a:srgbClr>
          </a:solidFill>
          <a:ln w="31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lIns="77393" tIns="38697" rIns="77393" bIns="38697" anchor="ctr">
            <a:noAutofit/>
          </a:bodyPr>
          <a:lstStyle/>
          <a:p>
            <a:pPr defTabSz="773949" fontAlgn="auto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60000"/>
              <a:defRPr/>
            </a:pPr>
            <a:endParaRPr lang="zh-CN" altLang="en-US" sz="677" kern="0" dirty="0"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  <a:sym typeface="Calibri" pitchFamily="34" charset="0"/>
            </a:endParaRPr>
          </a:p>
        </p:txBody>
      </p:sp>
      <p:sp>
        <p:nvSpPr>
          <p:cNvPr id="64" name="同侧圆角矩形 6">
            <a:extLst>
              <a:ext uri="{FF2B5EF4-FFF2-40B4-BE49-F238E27FC236}">
                <a16:creationId xmlns:a16="http://schemas.microsoft.com/office/drawing/2014/main" id="{FC729FBB-2BA1-4D3B-9602-038D32D9E8E0}"/>
              </a:ext>
            </a:extLst>
          </p:cNvPr>
          <p:cNvSpPr/>
          <p:nvPr/>
        </p:nvSpPr>
        <p:spPr bwMode="auto">
          <a:xfrm>
            <a:off x="1037858" y="1020411"/>
            <a:ext cx="2262930" cy="26282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AirEngine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Series Wi-Fi 6 AP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9" name="图片 48">
            <a:extLst>
              <a:ext uri="{FF2B5EF4-FFF2-40B4-BE49-F238E27FC236}">
                <a16:creationId xmlns:a16="http://schemas.microsoft.com/office/drawing/2014/main" id="{BE12DB7C-3924-4EB0-87F7-DA2E63E815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641107" y="1020411"/>
            <a:ext cx="398127" cy="266587"/>
          </a:xfrm>
          <a:prstGeom prst="rect">
            <a:avLst/>
          </a:prstGeom>
        </p:spPr>
      </p:pic>
      <p:pic>
        <p:nvPicPr>
          <p:cNvPr id="50" name="图片 49">
            <a:extLst>
              <a:ext uri="{FF2B5EF4-FFF2-40B4-BE49-F238E27FC236}">
                <a16:creationId xmlns:a16="http://schemas.microsoft.com/office/drawing/2014/main" id="{161CFA41-8AA5-4A45-AB4A-5A1B1DCCE4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3304231" y="1020411"/>
            <a:ext cx="398127" cy="266587"/>
          </a:xfrm>
          <a:prstGeom prst="rect">
            <a:avLst/>
          </a:prstGeom>
        </p:spPr>
      </p:pic>
      <p:sp>
        <p:nvSpPr>
          <p:cNvPr id="88" name="矩形 87">
            <a:extLst>
              <a:ext uri="{FF2B5EF4-FFF2-40B4-BE49-F238E27FC236}">
                <a16:creationId xmlns:a16="http://schemas.microsoft.com/office/drawing/2014/main" id="{AC2A3E38-822A-46D9-A961-B90073C68A28}"/>
              </a:ext>
            </a:extLst>
          </p:cNvPr>
          <p:cNvSpPr/>
          <p:nvPr/>
        </p:nvSpPr>
        <p:spPr>
          <a:xfrm>
            <a:off x="2068086" y="1700597"/>
            <a:ext cx="6088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AP263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3385868C-9EE0-438E-B4A4-AD204668D877}"/>
              </a:ext>
            </a:extLst>
          </p:cNvPr>
          <p:cNvSpPr/>
          <p:nvPr/>
        </p:nvSpPr>
        <p:spPr>
          <a:xfrm>
            <a:off x="1973069" y="1970061"/>
            <a:ext cx="1543369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Dimension: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160*86mm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Data Rate: 2.975Gbps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Maximum transmit power: 23dBm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 x GE Copper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id="{A4596CB7-DB85-4213-A748-F2852C66497B}"/>
              </a:ext>
            </a:extLst>
          </p:cNvPr>
          <p:cNvSpPr/>
          <p:nvPr/>
        </p:nvSpPr>
        <p:spPr>
          <a:xfrm>
            <a:off x="2068086" y="3441256"/>
            <a:ext cx="6159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AP362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id="{7636EB84-87F0-4C58-B1DF-784600F316C4}"/>
              </a:ext>
            </a:extLst>
          </p:cNvPr>
          <p:cNvSpPr/>
          <p:nvPr/>
        </p:nvSpPr>
        <p:spPr>
          <a:xfrm>
            <a:off x="1973070" y="3711356"/>
            <a:ext cx="1516344" cy="81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Dimension: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180*35mm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Data Rate: 2.975Gbps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Maximum transmit power: 20dBm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 x GE Copper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93" name="Picture 2" descr="front">
            <a:extLst>
              <a:ext uri="{FF2B5EF4-FFF2-40B4-BE49-F238E27FC236}">
                <a16:creationId xmlns:a16="http://schemas.microsoft.com/office/drawing/2014/main" id="{F9ED8F76-C931-44DB-95DF-262C108BE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15" y="1694132"/>
            <a:ext cx="608898" cy="113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3" descr="front">
            <a:extLst>
              <a:ext uri="{FF2B5EF4-FFF2-40B4-BE49-F238E27FC236}">
                <a16:creationId xmlns:a16="http://schemas.microsoft.com/office/drawing/2014/main" id="{E44EDAB9-F0E9-42B2-A33F-0146B216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74" y="3535686"/>
            <a:ext cx="844779" cy="844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矩形 94">
            <a:extLst>
              <a:ext uri="{FF2B5EF4-FFF2-40B4-BE49-F238E27FC236}">
                <a16:creationId xmlns:a16="http://schemas.microsoft.com/office/drawing/2014/main" id="{B2B93103-8D73-4B5F-8FE8-D8EDB62CE3C6}"/>
              </a:ext>
            </a:extLst>
          </p:cNvPr>
          <p:cNvSpPr/>
          <p:nvPr/>
        </p:nvSpPr>
        <p:spPr>
          <a:xfrm>
            <a:off x="897342" y="5110489"/>
            <a:ext cx="2805016" cy="72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Support Leader AP, WAC free, license free</a:t>
            </a:r>
          </a:p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Support Cloud management, Support PSK, Portal,  SMS, Social media Authentication</a:t>
            </a:r>
          </a:p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Support WPA3 protocol, DTLS Hardware Encryption </a:t>
            </a:r>
          </a:p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Support Telemetry, collecting AP status real-time</a:t>
            </a:r>
            <a:r>
              <a:rPr lang="zh-CN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endParaRPr lang="zh-CN" altLang="en-US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6" name="同侧圆角矩形 6">
            <a:extLst>
              <a:ext uri="{FF2B5EF4-FFF2-40B4-BE49-F238E27FC236}">
                <a16:creationId xmlns:a16="http://schemas.microsoft.com/office/drawing/2014/main" id="{71898F87-7651-4AC8-B428-A2A3A74AE644}"/>
              </a:ext>
            </a:extLst>
          </p:cNvPr>
          <p:cNvSpPr/>
          <p:nvPr/>
        </p:nvSpPr>
        <p:spPr bwMode="auto">
          <a:xfrm>
            <a:off x="4357872" y="1020411"/>
            <a:ext cx="2682620" cy="26282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AirEngine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Series WAC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8" name="图片 97">
            <a:extLst>
              <a:ext uri="{FF2B5EF4-FFF2-40B4-BE49-F238E27FC236}">
                <a16:creationId xmlns:a16="http://schemas.microsoft.com/office/drawing/2014/main" id="{79E161AB-9E9B-4573-8B83-3E0C65BE54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3961121" y="1020411"/>
            <a:ext cx="398127" cy="266587"/>
          </a:xfrm>
          <a:prstGeom prst="rect">
            <a:avLst/>
          </a:prstGeom>
        </p:spPr>
      </p:pic>
      <p:pic>
        <p:nvPicPr>
          <p:cNvPr id="99" name="图片 98">
            <a:extLst>
              <a:ext uri="{FF2B5EF4-FFF2-40B4-BE49-F238E27FC236}">
                <a16:creationId xmlns:a16="http://schemas.microsoft.com/office/drawing/2014/main" id="{DD3E45FD-34C5-43C0-9628-475C7C78D2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7040492" y="1020411"/>
            <a:ext cx="398127" cy="266587"/>
          </a:xfrm>
          <a:prstGeom prst="rect">
            <a:avLst/>
          </a:prstGeom>
        </p:spPr>
      </p:pic>
      <p:pic>
        <p:nvPicPr>
          <p:cNvPr id="110" name="图片 109">
            <a:extLst>
              <a:ext uri="{FF2B5EF4-FFF2-40B4-BE49-F238E27FC236}">
                <a16:creationId xmlns:a16="http://schemas.microsoft.com/office/drawing/2014/main" id="{4C4FC6AC-5C4D-46BA-9863-FA1AB09D99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" t="627" r="92239" b="-627"/>
          <a:stretch/>
        </p:blipFill>
        <p:spPr>
          <a:xfrm>
            <a:off x="7663887" y="1020411"/>
            <a:ext cx="398127" cy="266587"/>
          </a:xfrm>
          <a:prstGeom prst="rect">
            <a:avLst/>
          </a:prstGeom>
        </p:spPr>
      </p:pic>
      <p:pic>
        <p:nvPicPr>
          <p:cNvPr id="111" name="图片 110">
            <a:extLst>
              <a:ext uri="{FF2B5EF4-FFF2-40B4-BE49-F238E27FC236}">
                <a16:creationId xmlns:a16="http://schemas.microsoft.com/office/drawing/2014/main" id="{6793F6AE-D7E2-4A5E-B438-CD04B4B971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52" t="-84" r="35" b="84"/>
          <a:stretch/>
        </p:blipFill>
        <p:spPr>
          <a:xfrm>
            <a:off x="11281191" y="1020411"/>
            <a:ext cx="398127" cy="266587"/>
          </a:xfrm>
          <a:prstGeom prst="rect">
            <a:avLst/>
          </a:prstGeom>
        </p:spPr>
      </p:pic>
      <p:pic>
        <p:nvPicPr>
          <p:cNvPr id="119" name="Picture 4" descr="front_top">
            <a:extLst>
              <a:ext uri="{FF2B5EF4-FFF2-40B4-BE49-F238E27FC236}">
                <a16:creationId xmlns:a16="http://schemas.microsoft.com/office/drawing/2014/main" id="{B9967022-C58B-4280-B790-DFC4F1298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206" y="2028509"/>
            <a:ext cx="12954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5" descr="front_top">
            <a:extLst>
              <a:ext uri="{FF2B5EF4-FFF2-40B4-BE49-F238E27FC236}">
                <a16:creationId xmlns:a16="http://schemas.microsoft.com/office/drawing/2014/main" id="{F3189419-FB11-45A3-852B-F306253D9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206" y="3727619"/>
            <a:ext cx="12954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矩形 120">
            <a:extLst>
              <a:ext uri="{FF2B5EF4-FFF2-40B4-BE49-F238E27FC236}">
                <a16:creationId xmlns:a16="http://schemas.microsoft.com/office/drawing/2014/main" id="{56D5005B-EC9D-446B-84CE-4BC469A3C2FD}"/>
              </a:ext>
            </a:extLst>
          </p:cNvPr>
          <p:cNvSpPr/>
          <p:nvPr/>
        </p:nvSpPr>
        <p:spPr>
          <a:xfrm>
            <a:off x="5754045" y="1700597"/>
            <a:ext cx="11040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AC650-128AP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7031DDF9-806C-4C31-948E-F99BEB07FA9F}"/>
              </a:ext>
            </a:extLst>
          </p:cNvPr>
          <p:cNvSpPr/>
          <p:nvPr/>
        </p:nvSpPr>
        <p:spPr>
          <a:xfrm>
            <a:off x="5498802" y="1987874"/>
            <a:ext cx="1939818" cy="966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 x GE Copper, 2 x 10 GE SFP+</a:t>
            </a:r>
            <a:endParaRPr lang="en-US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Capacity: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10Gbps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Maximum Number of Managed APs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: 128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Maximum Number of Access Users: 1024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61F2E244-B161-4947-846E-AECAE7427777}"/>
              </a:ext>
            </a:extLst>
          </p:cNvPr>
          <p:cNvSpPr/>
          <p:nvPr/>
        </p:nvSpPr>
        <p:spPr>
          <a:xfrm>
            <a:off x="5754045" y="3441256"/>
            <a:ext cx="11040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AC650-256AP</a:t>
            </a:r>
            <a:endParaRPr lang="zh-CN" altLang="en-US" sz="1000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5B665063-4688-4271-B558-F3DA55BCD8C5}"/>
              </a:ext>
            </a:extLst>
          </p:cNvPr>
          <p:cNvSpPr/>
          <p:nvPr/>
        </p:nvSpPr>
        <p:spPr>
          <a:xfrm>
            <a:off x="4234373" y="5110489"/>
            <a:ext cx="3204246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mode: Direct forwarding or Tunnel forwarding</a:t>
            </a:r>
          </a:p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Active/Standby Mode: 1+1 hot backup or N+1 backup</a:t>
            </a:r>
          </a:p>
          <a:p>
            <a:pPr indent="-10800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sz="7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Radio Protocols: 802.11 a/b/g/n/ac/ac wave2/ax</a:t>
            </a:r>
            <a:endParaRPr lang="zh-CN" altLang="en-US" sz="7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7B414D9B-E199-436D-A38C-3FDF61897ACF}"/>
              </a:ext>
            </a:extLst>
          </p:cNvPr>
          <p:cNvSpPr/>
          <p:nvPr/>
        </p:nvSpPr>
        <p:spPr>
          <a:xfrm>
            <a:off x="5500959" y="3714150"/>
            <a:ext cx="1899998" cy="966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 x GE Copper, 2 x 10 GE SFP+</a:t>
            </a:r>
            <a:endParaRPr lang="en-US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Capacity :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10Gbps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Maximum Number of Managed APs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: 256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Maximum Number of Access Users: 2048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32EB5E5A-71F9-48AF-8E1A-8627E591E24C}"/>
              </a:ext>
            </a:extLst>
          </p:cNvPr>
          <p:cNvSpPr/>
          <p:nvPr/>
        </p:nvSpPr>
        <p:spPr>
          <a:xfrm>
            <a:off x="9626425" y="1700597"/>
            <a:ext cx="58728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AR720</a:t>
            </a:r>
            <a:endParaRPr lang="zh-CN" altLang="en-US" sz="1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43C8AE79-813E-49B5-AC24-069E68EFC62D}"/>
              </a:ext>
            </a:extLst>
          </p:cNvPr>
          <p:cNvSpPr/>
          <p:nvPr/>
        </p:nvSpPr>
        <p:spPr>
          <a:xfrm>
            <a:off x="9626425" y="1954828"/>
            <a:ext cx="2008697" cy="966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2*GE Combo; 8*GE Copper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 (64 byte): 9Mpps~25Mpps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Number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of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Clients: 700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Maximum power consumption: 20W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128" name="Picture 2" descr="front_top">
            <a:extLst>
              <a:ext uri="{FF2B5EF4-FFF2-40B4-BE49-F238E27FC236}">
                <a16:creationId xmlns:a16="http://schemas.microsoft.com/office/drawing/2014/main" id="{6BB33D66-85BA-4CF5-8390-98C9C2880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608" y="2106025"/>
            <a:ext cx="1524625" cy="25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" name="Picture 3" descr="front_top">
            <a:extLst>
              <a:ext uri="{FF2B5EF4-FFF2-40B4-BE49-F238E27FC236}">
                <a16:creationId xmlns:a16="http://schemas.microsoft.com/office/drawing/2014/main" id="{C03508F3-86C0-4D3C-A85D-01EFD674B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608" y="3812613"/>
            <a:ext cx="1673921" cy="26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" name="矩形 129">
            <a:extLst>
              <a:ext uri="{FF2B5EF4-FFF2-40B4-BE49-F238E27FC236}">
                <a16:creationId xmlns:a16="http://schemas.microsoft.com/office/drawing/2014/main" id="{590B7263-21AA-4068-8418-333F3A701CF2}"/>
              </a:ext>
            </a:extLst>
          </p:cNvPr>
          <p:cNvSpPr/>
          <p:nvPr/>
        </p:nvSpPr>
        <p:spPr>
          <a:xfrm>
            <a:off x="9626425" y="3441256"/>
            <a:ext cx="58728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AR730</a:t>
            </a:r>
            <a:endParaRPr lang="zh-CN" altLang="en-US" sz="1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50265E64-F9E5-4328-B78D-60A4C8299FB0}"/>
              </a:ext>
            </a:extLst>
          </p:cNvPr>
          <p:cNvSpPr/>
          <p:nvPr/>
        </p:nvSpPr>
        <p:spPr>
          <a:xfrm>
            <a:off x="9626425" y="3720478"/>
            <a:ext cx="2008697" cy="111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1*10GE SFP+, 2*GE Combo; 1*GE Combo, 8*GE Copper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Forwarding performance (64 byte): 9Mpps~25Mpps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Number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of</a:t>
            </a:r>
            <a:r>
              <a:rPr lang="zh-CN" altLang="en-US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</a:t>
            </a: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Clients: 1200</a:t>
            </a:r>
          </a:p>
          <a:p>
            <a:pPr marL="144000" indent="-1440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zh-CN" sz="8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Maximum power consumption: 20W</a:t>
            </a:r>
            <a:endParaRPr lang="zh-CN" altLang="zh-CN" sz="8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8EF284DC-E3B1-490F-936B-DDEB57081C4F}"/>
              </a:ext>
            </a:extLst>
          </p:cNvPr>
          <p:cNvCxnSpPr>
            <a:cxnSpLocks/>
          </p:cNvCxnSpPr>
          <p:nvPr/>
        </p:nvCxnSpPr>
        <p:spPr>
          <a:xfrm>
            <a:off x="641106" y="3114024"/>
            <a:ext cx="3037209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903A442C-E892-4995-A7E5-14F61B980E2A}"/>
              </a:ext>
            </a:extLst>
          </p:cNvPr>
          <p:cNvCxnSpPr>
            <a:cxnSpLocks/>
          </p:cNvCxnSpPr>
          <p:nvPr/>
        </p:nvCxnSpPr>
        <p:spPr>
          <a:xfrm>
            <a:off x="641106" y="4816365"/>
            <a:ext cx="3037209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7791FB95-B63E-4B63-857E-60C790A51E20}"/>
              </a:ext>
            </a:extLst>
          </p:cNvPr>
          <p:cNvCxnSpPr>
            <a:cxnSpLocks/>
          </p:cNvCxnSpPr>
          <p:nvPr/>
        </p:nvCxnSpPr>
        <p:spPr>
          <a:xfrm>
            <a:off x="3961120" y="3114024"/>
            <a:ext cx="3439836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27FCCF9B-A318-4B04-AE08-6A7EB6CF2A0F}"/>
              </a:ext>
            </a:extLst>
          </p:cNvPr>
          <p:cNvCxnSpPr>
            <a:cxnSpLocks/>
          </p:cNvCxnSpPr>
          <p:nvPr/>
        </p:nvCxnSpPr>
        <p:spPr>
          <a:xfrm>
            <a:off x="3961120" y="4816365"/>
            <a:ext cx="3477499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51F8A364-3637-4B1A-B48C-71D3DA9E5C4C}"/>
              </a:ext>
            </a:extLst>
          </p:cNvPr>
          <p:cNvCxnSpPr>
            <a:cxnSpLocks/>
          </p:cNvCxnSpPr>
          <p:nvPr/>
        </p:nvCxnSpPr>
        <p:spPr>
          <a:xfrm>
            <a:off x="7704315" y="3114024"/>
            <a:ext cx="3837675" cy="0"/>
          </a:xfrm>
          <a:prstGeom prst="line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同侧圆角矩形 6">
            <a:extLst>
              <a:ext uri="{FF2B5EF4-FFF2-40B4-BE49-F238E27FC236}">
                <a16:creationId xmlns:a16="http://schemas.microsoft.com/office/drawing/2014/main" id="{055451CA-096B-476F-80EC-73FFC535680F}"/>
              </a:ext>
            </a:extLst>
          </p:cNvPr>
          <p:cNvSpPr/>
          <p:nvPr/>
        </p:nvSpPr>
        <p:spPr bwMode="auto">
          <a:xfrm>
            <a:off x="7767263" y="1020411"/>
            <a:ext cx="3837675" cy="26282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B60007"/>
          </a:solidFill>
          <a:ln>
            <a:noFill/>
          </a:ln>
        </p:spPr>
        <p:txBody>
          <a:bodyPr wrap="square" lIns="77404" tIns="38701" rIns="77404" bIns="38701" anchor="ctr">
            <a:spAutoFit/>
          </a:bodyPr>
          <a:lstStyle/>
          <a:p>
            <a:pPr algn="ctr"/>
            <a:r>
              <a:rPr lang="en-US" altLang="zh-CN" sz="1200" b="1" dirty="0" err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NetEngine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AR700</a:t>
            </a: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Series Multi-Service Gateway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标题 1">
            <a:extLst>
              <a:ext uri="{FF2B5EF4-FFF2-40B4-BE49-F238E27FC236}">
                <a16:creationId xmlns:a16="http://schemas.microsoft.com/office/drawing/2014/main" id="{E6A4ED75-E242-4018-BBA2-75E297AD70A4}"/>
              </a:ext>
            </a:extLst>
          </p:cNvPr>
          <p:cNvSpPr txBox="1">
            <a:spLocks/>
          </p:cNvSpPr>
          <p:nvPr/>
        </p:nvSpPr>
        <p:spPr>
          <a:xfrm>
            <a:off x="1535986" y="282672"/>
            <a:ext cx="8448315" cy="594640"/>
          </a:xfrm>
          <a:prstGeom prst="rect">
            <a:avLst/>
          </a:prstGeom>
        </p:spPr>
        <p:txBody>
          <a:bodyPr/>
          <a:lstStyle>
            <a:lvl1pPr algn="l" defTabSz="118779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71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3000" b="1" dirty="0">
                <a:latin typeface="微软雅黑" pitchFamily="34" charset="-122"/>
                <a:ea typeface="微软雅黑" pitchFamily="34" charset="-122"/>
                <a:cs typeface="+mn-cs"/>
              </a:rPr>
              <a:t>Huawei Datacom SME Products Portfolio</a:t>
            </a:r>
            <a:endParaRPr lang="zh-CN" altLang="en-US" sz="3000" b="1" dirty="0"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213415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91E8AC51-71E2-47EB-A98B-31EFD4425D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16187</TotalTime>
  <Words>593</Words>
  <Application>Microsoft Office PowerPoint</Application>
  <PresentationFormat>宽屏</PresentationFormat>
  <Paragraphs>108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等线</vt:lpstr>
      <vt:lpstr>宋体</vt:lpstr>
      <vt:lpstr>Microsoft YaHei</vt:lpstr>
      <vt:lpstr>Microsoft YaHei</vt:lpstr>
      <vt:lpstr>Arial</vt:lpstr>
      <vt:lpstr>Calibri</vt:lpstr>
      <vt:lpstr>Times New Roman</vt:lpstr>
      <vt:lpstr>Wingdings</vt:lpstr>
      <vt:lpstr>目录页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niuzhigang</dc:creator>
  <cp:lastModifiedBy>Gongwenchuan (Tyron)</cp:lastModifiedBy>
  <cp:revision>114</cp:revision>
  <dcterms:created xsi:type="dcterms:W3CDTF">2022-11-12T01:59:20Z</dcterms:created>
  <dcterms:modified xsi:type="dcterms:W3CDTF">2023-03-08T15:37:18Z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(3)kfTXjy/EzJAhNKl7U1qhm3aagJid6khvqvuzdUdJRo07pgStuYvVtOaQktp2N1tOfbKIWa/3
VeLFb5a9m9sqaFEeIN+SZUc4+h1Wq15s+kU7+TEVLc5Jb3kTl8CnOzwlSFI6R8X+zC0sjYf1
d2JPS4C8f2Oq6s2jgaFqpuf4ZuvpWDYhOFROOZONZYLzXrX7wJE0JewDg+t0Jxrlb/7s6YhI
DUVMPVyt9Pnxc0iFmo</vt:lpwstr>
  </property>
  <property fmtid="{D5CDD505-2E9C-101B-9397-08002B2CF9AE}" pid="3" name="_2015_ms_pID_7253431">
    <vt:lpwstr>tiERoZGnDpsrY/y8/Y8gvBbpKRMd4hDFFLjtuB5/7HBghgvHQ1DShO
emRvAU+UMhTNknfwTxzesYvXS74fB3kFw7Pm8G/X3v11ziSDMovd+z4k175kpTQWhemMc4Qd
nUyzpRDNQ3684ElQiqMdE/E5rBi5Q1aMOJQGiT3nJ/dZRNrJsORklAWbPrAWVhN1e7MT1Fy7
9QyyKlQfdB3Q0kd0ykjAnA8Z4HwTjLvMspMQ</vt:lpwstr>
  </property>
  <property fmtid="{D5CDD505-2E9C-101B-9397-08002B2CF9AE}" pid="4" name="_2015_ms_pID_7253432">
    <vt:lpwstr>Yw==</vt:lpwstr>
  </property>
</Properties>
</file>